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1"/>
  </p:notesMasterIdLst>
  <p:sldIdLst>
    <p:sldId id="259" r:id="rId2"/>
    <p:sldId id="289" r:id="rId3"/>
    <p:sldId id="258" r:id="rId4"/>
    <p:sldId id="261" r:id="rId5"/>
    <p:sldId id="263" r:id="rId6"/>
    <p:sldId id="262" r:id="rId7"/>
    <p:sldId id="273" r:id="rId8"/>
    <p:sldId id="264" r:id="rId9"/>
    <p:sldId id="269" r:id="rId10"/>
    <p:sldId id="265" r:id="rId11"/>
    <p:sldId id="260" r:id="rId12"/>
    <p:sldId id="266" r:id="rId13"/>
    <p:sldId id="283" r:id="rId14"/>
    <p:sldId id="280" r:id="rId15"/>
    <p:sldId id="285" r:id="rId16"/>
    <p:sldId id="267" r:id="rId17"/>
    <p:sldId id="271" r:id="rId18"/>
    <p:sldId id="272" r:id="rId19"/>
    <p:sldId id="286" r:id="rId20"/>
    <p:sldId id="268" r:id="rId21"/>
    <p:sldId id="288" r:id="rId22"/>
    <p:sldId id="287" r:id="rId23"/>
    <p:sldId id="274" r:id="rId24"/>
    <p:sldId id="275" r:id="rId25"/>
    <p:sldId id="277" r:id="rId26"/>
    <p:sldId id="278" r:id="rId27"/>
    <p:sldId id="281" r:id="rId28"/>
    <p:sldId id="282" r:id="rId29"/>
    <p:sldId id="284" r:id="rId30"/>
  </p:sldIdLst>
  <p:sldSz cx="6858000" cy="9144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76" autoAdjust="0"/>
  </p:normalViewPr>
  <p:slideViewPr>
    <p:cSldViewPr>
      <p:cViewPr>
        <p:scale>
          <a:sx n="110" d="100"/>
          <a:sy n="110" d="100"/>
        </p:scale>
        <p:origin x="-1098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4F495-E686-437E-94EB-48B8C59A04A1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00E47-592E-4B3A-ABF3-1D4256C2D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1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83C-F079-430D-8400-EC0A0CE477F5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94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83C-F079-430D-8400-EC0A0CE477F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94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82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9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5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20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7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29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15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54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71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6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7A46-BB74-4BD2-8152-412F8F8DC1EC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015F-9FFC-4E3F-A03E-2927BDA7BB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64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://www.ebitmilano.it/" TargetMode="Externa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://www.ebitmilano.it/" TargetMode="Externa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0649" y="1632875"/>
            <a:ext cx="6340826" cy="921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06848" y="8204898"/>
            <a:ext cx="6079451" cy="411292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 corsi sono   interamente  finanziati   da  Ebit  Milano  ed è  rivolto   ai   dipendenti   delle   aziende  del comparto turistico in regola con i versamenti all’ente.</a:t>
            </a:r>
          </a:p>
          <a:p>
            <a:pPr algn="ctr"/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</a:t>
            </a:r>
            <a:r>
              <a:rPr lang="it-IT" sz="7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Facebook</a:t>
            </a:r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  oppure    contattare    la   segreteria   di  Ebit   Milano al numero   02 58370715.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08437" y="8730542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76" y="8535596"/>
            <a:ext cx="1306214" cy="53559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96836" y="7596336"/>
            <a:ext cx="5094229" cy="55798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9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i dettagli  visitare  il  sito </a:t>
            </a:r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  <a:hlinkClick r:id="rId4"/>
              </a:rPr>
              <a:t>www.ebitmilano.it</a:t>
            </a:r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9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dovranno pervenire entro 10 giorni lavorativi dalla data di inizio del  corso  e saranno raccolte fino ad esaurimento posti disponibili</a:t>
            </a:r>
            <a:endParaRPr lang="it-IT" sz="900" dirty="0"/>
          </a:p>
        </p:txBody>
      </p:sp>
      <p:sp>
        <p:nvSpPr>
          <p:cNvPr id="15" name="Rettangolo 14"/>
          <p:cNvSpPr/>
          <p:nvPr/>
        </p:nvSpPr>
        <p:spPr>
          <a:xfrm>
            <a:off x="406847" y="7557241"/>
            <a:ext cx="6194627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97" y="8708837"/>
            <a:ext cx="1343778" cy="227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o 1"/>
          <p:cNvGrpSpPr/>
          <p:nvPr/>
        </p:nvGrpSpPr>
        <p:grpSpPr>
          <a:xfrm>
            <a:off x="188640" y="0"/>
            <a:ext cx="6142327" cy="2072180"/>
            <a:chOff x="188640" y="0"/>
            <a:chExt cx="6142327" cy="2072180"/>
          </a:xfrm>
        </p:grpSpPr>
        <p:sp>
          <p:nvSpPr>
            <p:cNvPr id="17" name="Rettangolo 16"/>
            <p:cNvSpPr/>
            <p:nvPr/>
          </p:nvSpPr>
          <p:spPr>
            <a:xfrm>
              <a:off x="188640" y="0"/>
              <a:ext cx="5328772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</a:t>
              </a:r>
              <a:r>
                <a:rPr lang="it-IT" sz="36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2019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96463"/>
              </p:ext>
            </p:extLst>
          </p:nvPr>
        </p:nvGraphicFramePr>
        <p:xfrm>
          <a:off x="376828" y="1907704"/>
          <a:ext cx="6108467" cy="5544616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658"/>
                <a:gridCol w="4130656"/>
                <a:gridCol w="828911"/>
                <a:gridCol w="792088"/>
                <a:gridCol w="258150"/>
                <a:gridCol w="34004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TITOLO CORSO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DATA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ORARIO LEZIONI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ORE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Aggiornamento formazione e addestramento primo soccorso - Aziende Gruppi B e C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04/04/2018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dalle 14 alle 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4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243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HACCP base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12/04/2018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14-18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4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Formazione lavoratori incaricati di attuare le misure di prevenzione incendi Aziende a rischio di incendio medio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08/05/2018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dalle 9 alle 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 HACCP aggiornamento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16/04/2018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15-18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3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 HACCP aggiornamento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10/05/2018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15-18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 smtClean="0">
                          <a:effectLst/>
                        </a:rPr>
                        <a:t>Formazione</a:t>
                      </a:r>
                      <a:r>
                        <a:rPr lang="it-IT" sz="800" u="none" strike="noStrike" baseline="0" dirty="0" smtClean="0">
                          <a:effectLst/>
                        </a:rPr>
                        <a:t>  l</a:t>
                      </a:r>
                      <a:r>
                        <a:rPr lang="it-IT" sz="800" u="none" strike="noStrike" dirty="0" smtClean="0">
                          <a:effectLst/>
                        </a:rPr>
                        <a:t>avoratori </a:t>
                      </a:r>
                      <a:r>
                        <a:rPr lang="it-IT" sz="800" u="none" strike="noStrike" dirty="0">
                          <a:effectLst/>
                        </a:rPr>
                        <a:t>incaricati di attuare le misure di prevenzione incendi Aziende a rischio di incendio alto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17-18/05/2018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16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Aggiornamento formazione  specifica rischio alto  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22/05/2018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 Primo soccorso - Aziende Gruppi B e C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23-24-25/05/2018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12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Aggiornamento RLS - Aggiornamento dello stress lavoro correlato: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 smtClean="0">
                          <a:effectLst/>
                        </a:rPr>
                        <a:t>12/06/2018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La formazione del Rappresentante dei Lavoratori per la Sicurezza</a:t>
                      </a:r>
                      <a:endParaRPr lang="it-IT" sz="8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18-19-20-21/6/2018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32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Aggiornamento formazione  specifica rischio alto  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20/06/2018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Aggiornamento antincendio rischio alto</a:t>
                      </a:r>
                      <a:endParaRPr lang="it-IT" sz="8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20/06/2018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84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Salute e sicurezza - rischio basso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25/09/2018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706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HACCP base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26/09/2018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14-18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4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 </a:t>
                      </a:r>
                      <a:r>
                        <a:rPr lang="it-IT" sz="800" u="none" strike="noStrike" dirty="0" smtClean="0">
                          <a:effectLst/>
                        </a:rPr>
                        <a:t>Primo </a:t>
                      </a:r>
                      <a:r>
                        <a:rPr lang="it-IT" sz="800" u="none" strike="noStrike" dirty="0">
                          <a:effectLst/>
                        </a:rPr>
                        <a:t>soccorso - Aziende Gruppi B e C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08-09/10/2018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8/10 dalle 9 alle 18                                                             9/10 dalle </a:t>
                      </a:r>
                      <a:r>
                        <a:rPr lang="it-IT" sz="700" u="none" strike="noStrike" dirty="0" smtClean="0">
                          <a:effectLst/>
                        </a:rPr>
                        <a:t>9 </a:t>
                      </a:r>
                      <a:r>
                        <a:rPr lang="it-IT" sz="700" u="none" strike="noStrike" dirty="0">
                          <a:effectLst/>
                        </a:rPr>
                        <a:t>alle </a:t>
                      </a:r>
                      <a:r>
                        <a:rPr lang="it-IT" sz="700" u="none" strike="noStrike" dirty="0" smtClean="0">
                          <a:effectLst/>
                        </a:rPr>
                        <a:t>13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12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81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 HACCP aggiornamento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23/10/2018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15-18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3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167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Prevenzione incendi Aziende a rischio di incendio medio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15/11/2018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8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154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La formazione del Rappresentante dei Lavoratori per la Sicurezza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18-19-20-21/11/2018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32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365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Aggiornamento primo soccorso - Aziende Gruppi B e C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20/11/2018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4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008">
                <a:tc>
                  <a:txBody>
                    <a:bodyPr/>
                    <a:lstStyle/>
                    <a:p>
                      <a:pPr algn="ctr" fontAlgn="ctr"/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Formazione e addestramento dei lavoratori incaricati di attuare le misure di prevenzione incendi, lotta antincendio e gestione delle emergenze - Aziende a rischio di incendio alto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22-23/11/2018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16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56">
                <a:tc>
                  <a:txBody>
                    <a:bodyPr/>
                    <a:lstStyle/>
                    <a:p>
                      <a:pPr algn="ctr" fontAlgn="ctr"/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alute </a:t>
                      </a:r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sicurezza - rischio basso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30/11/2018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dalle 9 alle 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Aggiornamento RLS - La prevenzione dei disturbi muscolo scheletrici ed il ruolo del medico competente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18/12/2018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dalle 9 alle 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1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di Primo Soccorso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2355" y="5148064"/>
            <a:ext cx="6089637" cy="2574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Allegato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 D.M. 388 del 15 luglio 2003;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48795" y="3347864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23 – 24 – 25  maggio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13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12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28342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Assolombarda Servizi   - Via Pantano 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 -  20122 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77725" y="4067944"/>
            <a:ext cx="549020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Formazione e addestramento primo soccorso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Gruppi B e C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/>
              <a:t>8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585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RLS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87972" y="4139952"/>
            <a:ext cx="6158366" cy="1780897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Presentazione della giornata e negoziazione degli obiettivi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formativi;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Lavoro introduttivo d’aula – diagramma delle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affinità;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didattico: “Lo stress lavoro correlato: cause – effetti – soluzioni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Lavoro d’aula sul percorso di valutazione e gestione del rischio stress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lavoro-correlato;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didattico: “Valutazione e gestione del rischio stress lavoro-correlato: il percorso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Lavoro d’aula sui compiti e le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competenze;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didattico: “Valutazione e gestione del rischio stress lavoro-correlato: i compiti e le competenze”.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1768" y="3034734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12 giugno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15617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Assolombarda Servizi 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100" b="1" dirty="0" smtClean="0">
                <a:solidFill>
                  <a:srgbClr val="FF0000"/>
                </a:solidFill>
              </a:rPr>
              <a:t>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Via Pantano 9 -  20122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47006" y="3562946"/>
            <a:ext cx="5490204" cy="327152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Rischio da stress lavoro-correlato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: novità e principi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9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180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51901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RLS base</a:t>
            </a:r>
            <a:endParaRPr lang="it-IT" sz="32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8899" y="3818850"/>
            <a:ext cx="6158366" cy="2658061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</a:t>
            </a:r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it-IT" sz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 "Salute e lavoro". Il contesto dell'azione dell'RLS e il suo sviluppo nel tempo: "Evoluzione della salute e sicurezza del lavoro in rapporto alle trasformazioni tecnologiche, produttive e sociali, alle acquisizioni della Comunità scientifica, alle modificazioni del quadro normativo; Lavoro di gruppo "Ruolo e funzioni dell’ RLS"; Percezioni 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aspettative;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Raffronto con la legislazione ed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appresentante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la sicurezza e sue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attribuzioni;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rganismi paritetici;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 "il </a:t>
            </a:r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n. 81/2008 (Testo Unico sulla Sicurezza): lineamenti generali, elementi innovativi, soggetti e figure del sistema preventivo"; Sintesi dei contenuti; Principali aspetti innovativi raccordo con normativa previgente di prevenzione; I compiti di attuazione delle misure di prevenzione dei: Datore di lavoro, Dirigenti, Preposti, Responsabili del Servizio di prevenzione e protezione, Medico competente, Rappresentante dei lavoratori per la sicurezza, Lavoratori, Pubblica Amministrazione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Definizioni, richiamo ai fattori di rischio, aspetti normativi, strumenti di riferimento per la realizzazione dei provvedimenti più significativi per la sicurezza, cenni su: Luoghi di lavoro, Attrezzature di lavoro, Dispositivi di protezione individuali, Movimentazione manuale dei carichi, Videoterminali, Agenti biologici, chimici, cancerogeni, Rumore e vibrazioni-campi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elettromagnetici;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processo completo della valutazione dei rischi: filosofia e principi di base; obiettivi da raggiungere; descrizione di metodologie; esempi applicativi; programmazione dei provvedimenti tecnici, organizzativi 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procedurali;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didattico: "Informare, comunicare, educare": Informazione dei lavoratori, Formazione dei lavoratori, Comunicazione interpersonale e di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gruppo;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Lavoro di gruppo "Ritorniamo a ruolo e funzioni dell’RLS”: Contenuti, modo di operare, relazioni; Plenaria e ritorno dei lavori di gruppo;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di apprendimento - Valutazione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corso (a questionario).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73524" y="2964666"/>
            <a:ext cx="6100274" cy="33434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– 19 – 20 - 21 giugno 2018 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02366" y="6479941"/>
            <a:ext cx="5971432" cy="749846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FOR –  Via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Elia Lombardini,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13 -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20143 Milano</a:t>
            </a:r>
          </a:p>
          <a:p>
            <a:pPr algn="ctr"/>
            <a:r>
              <a:rPr lang="it-IT" sz="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31768" y="3299014"/>
            <a:ext cx="6158367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La formazione del Rappresentante dei Lavoratori per la Sicurezza - 32 ore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10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333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3959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0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formazione specifica </a:t>
            </a:r>
            <a:endParaRPr lang="it-IT" sz="24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1759" y="3995936"/>
            <a:ext cx="5845214" cy="210406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 sicurezza e il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Obblighi e responsabilità delle principali figure richiamate dal 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81/08: datore di lavoro, dirigenti, </a:t>
            </a:r>
            <a:endParaRPr lang="it-IT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preposti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lavoratori;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formazione dei lavoratori, preposti e dirigenti: i recenti Accordi Stato Regioni;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 da lavoro correlato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gestione in sicurezza delle emergenze;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contenuti del documento di valutazione dei rischi previsti dal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 di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di apprendimento finale.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20 giugno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7623" y="6228184"/>
            <a:ext cx="5971432" cy="834484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presso Assolombarda Servizi  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- Via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Pantano  9 -  20122  Milano</a:t>
            </a: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it-IT" sz="105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48681" y="3419872"/>
            <a:ext cx="598336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Aggiornamento Formazione  specifica lavoratori in tema di salute </a:t>
            </a:r>
          </a:p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e sicurezza nei luoghi di  lavoro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it-IT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11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94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51901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Antincendio</a:t>
            </a:r>
            <a:endParaRPr lang="it-IT" sz="32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5212" y="4644008"/>
            <a:ext cx="5931900" cy="1134567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Ripresa delle principali norme di prevenzione antincendio;</a:t>
            </a:r>
          </a:p>
          <a:p>
            <a:pPr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Addestramento pratico allo spegnimento di fuochi.</a:t>
            </a:r>
          </a:p>
          <a:p>
            <a:r>
              <a:rPr lang="it-IT" sz="9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 giugno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8091" y="6441469"/>
            <a:ext cx="5971432" cy="78831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presso MR Global Service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Fire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 -Via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Privata Raffaello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Morghen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, n.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20 - 20158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- Milano (MI)</a:t>
            </a: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14641" y="3635896"/>
            <a:ext cx="5983362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Aggiornamento formazione e addestramento dei lavoratori incaricati di attuare le misure di prevenzione incendi, lotta antincendio e gestione delle emergenze.</a:t>
            </a:r>
          </a:p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a rischio di incendio alto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12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133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3959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0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formazione specifica </a:t>
            </a:r>
            <a:endParaRPr lang="it-IT" sz="24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1759" y="3995936"/>
            <a:ext cx="5845214" cy="210406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 sicurezza e il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Obblighi e responsabilità delle principali figure richiamate dal 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81/08: datore di lavoro, dirigenti, </a:t>
            </a:r>
            <a:endParaRPr lang="it-IT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preposti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lavoratori;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formazione dei lavoratori, preposti e dirigenti: i recenti Accordi Stato Regioni;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 da lavoro correlato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gestione in sicurezza delle emergenze;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contenuti del documento di valutazione dei rischi previsti dal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 di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di apprendimento finale.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24 settembre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7623" y="6228184"/>
            <a:ext cx="5971432" cy="834484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presso Assolombarda Servizi  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- Via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Pantano  9 -  20122  Milano</a:t>
            </a: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it-IT" sz="105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48681" y="3419872"/>
            <a:ext cx="598336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Aggiornamento Formazione  specifica lavoratori in tema di salute </a:t>
            </a:r>
          </a:p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e sicurezza nei luoghi di  lavoro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it-IT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sX01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250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Salute e Sicurezza </a:t>
            </a:r>
          </a:p>
          <a:p>
            <a:pPr algn="ctr"/>
            <a:r>
              <a:rPr lang="it-IT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Rischio basso</a:t>
            </a:r>
            <a:endParaRPr lang="it-IT" sz="28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8899" y="4499992"/>
            <a:ext cx="6158366" cy="158084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</a:t>
            </a:r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it-IT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parte generale: Concetti di sicurezza e salute sul lavoro; Concetti di pericolo e rischio; Concetti di prevenzione e protezione; Valutazione e gestione del rischio; Organizzazione della prevenzione aziendale; Diritti, doveri e sanzioni per i vari soggetti aziendali; Organi di vigilanza, controllo e assistenza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parte specifica: Rischi per la sicurezza; Rischi per la salute; Segnaletica identificativa del rischio; Rischi di natura soggettiva; Rischi particolari da interferenze in fase di appalto; Dispositivi di protezione individuale; La gestione delle emergenze.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5248" y="3274383"/>
            <a:ext cx="6100274" cy="33434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25 settembre 2018 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Durata 8 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479941"/>
            <a:ext cx="5971432" cy="749846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FOR –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Via Elia Lombardini,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13 -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20143 Milano</a:t>
            </a:r>
          </a:p>
          <a:p>
            <a:pPr algn="ctr"/>
            <a:r>
              <a:rPr lang="it-IT" sz="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65908" y="3779912"/>
            <a:ext cx="6158367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Formazione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generale e specifica lavoratori in materia di salute e sicurezza 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  Aziende a rischio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basso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13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181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HACCP base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0142" y="4002124"/>
            <a:ext cx="6158366" cy="228872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nuova normativa in materia di controllo dell’igiene degli alimenti: Regolamento CE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852/04</a:t>
            </a:r>
          </a:p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(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aspetti legislativi; principi di autocontrollo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cos’è il sistema HACCP: finalità, settori di competenza,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alimenti: composizione degli alimenti; tipologie di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alimenti;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contaminazione degli alimenti: la contaminazione chimica, fisica 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biologica;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microrganismi: fattori che influiscono sullo sviluppo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batterico;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malattie di origine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alimentare;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vie di contaminazione degli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alimenti;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metodi di conservazione degli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alimenti: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L’importanza delle temperature</a:t>
            </a:r>
          </a:p>
          <a:p>
            <a:pPr algn="ctr"/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1768" y="3034734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26  settembre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14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4 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28342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Assolombarda Servizi – Via Pantano, 9 -  20122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47006" y="3403728"/>
            <a:ext cx="549020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orso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di formazione per il personale addetto alla manipolazione degli alimenti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14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125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di Primo Soccorso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2355" y="5148064"/>
            <a:ext cx="6089637" cy="2574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Allegato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 D.M. 388 del 15 luglio 2003;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48795" y="3225765"/>
            <a:ext cx="6100274" cy="8421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8 ottobre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 alle 18 </a:t>
            </a:r>
          </a:p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9 ottobre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13   </a:t>
            </a:r>
          </a:p>
          <a:p>
            <a:pPr algn="ctr"/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12 ore </a:t>
            </a:r>
            <a:endParaRPr lang="it-IT" sz="13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02366" y="628342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FOR –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Via Elia Lombardini,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13 - 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20143 Milano</a:t>
            </a:r>
          </a:p>
          <a:p>
            <a:pPr algn="ctr"/>
            <a:r>
              <a:rPr lang="it-IT" sz="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65124" y="4283968"/>
            <a:ext cx="549020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Formazione e addestramento primo soccorso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Gruppi B e C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15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002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3959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0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formazione specifica </a:t>
            </a:r>
            <a:endParaRPr lang="it-IT" sz="24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1759" y="3995936"/>
            <a:ext cx="5845214" cy="210406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 sicurezza e il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Obblighi e responsabilità delle principali figure richiamate dal 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81/08: datore di lavoro, dirigenti, </a:t>
            </a:r>
            <a:endParaRPr lang="it-IT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preposti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lavoratori;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formazione dei lavoratori, preposti e dirigenti: i recenti Accordi Stato Regioni;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 da lavoro correlato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gestione in sicurezza delle emergenze;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contenuti del documento di valutazione dei rischi previsti dal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 di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di apprendimento finale.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16 ottobre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7623" y="6228184"/>
            <a:ext cx="5971432" cy="834484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corso si terrà presso FOR – Via Elia Lombardini, 13 - 20143 Milano</a:t>
            </a:r>
          </a:p>
          <a:p>
            <a:pPr algn="ctr"/>
            <a:r>
              <a:rPr lang="it-IT" sz="3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it-IT" sz="105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48681" y="3419872"/>
            <a:ext cx="598336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Aggiornamento Formazione  specifica lavoratori in tema di salute </a:t>
            </a:r>
          </a:p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e sicurezza nei luoghi di  lavoro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it-IT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sX02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290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60649" y="1632875"/>
            <a:ext cx="6340826" cy="921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06848" y="8204898"/>
            <a:ext cx="6079451" cy="411292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 corsi sono   interamente  finanziati   da  Ebit  Milano  ed è  rivolto   ai   dipendenti   delle   aziende  del comparto turistico in regola con i versamenti all’ente.</a:t>
            </a:r>
          </a:p>
          <a:p>
            <a:pPr algn="ctr"/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</a:t>
            </a:r>
            <a:r>
              <a:rPr lang="it-IT" sz="7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Facebook</a:t>
            </a:r>
            <a:r>
              <a:rPr lang="it-IT" sz="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  oppure    contattare    la   segreteria   di  Ebit   Milano al numero   02 58370715.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08437" y="8730542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76" y="8535596"/>
            <a:ext cx="1306214" cy="53559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96836" y="7596336"/>
            <a:ext cx="5094229" cy="55798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9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i dettagli  </a:t>
            </a:r>
            <a:r>
              <a:rPr lang="it-IT" sz="9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 NUOVO REGOLAMENTO visitare  </a:t>
            </a:r>
            <a:r>
              <a:rPr lang="it-IT" sz="9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 sito </a:t>
            </a:r>
            <a:r>
              <a:rPr lang="it-IT" sz="9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  <a:hlinkClick r:id="rId4"/>
              </a:rPr>
              <a:t>www.ebitmilano.it</a:t>
            </a:r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9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dovranno pervenire entro 7</a:t>
            </a:r>
            <a:r>
              <a:rPr lang="it-IT" sz="9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900" b="1" dirty="0">
                <a:solidFill>
                  <a:schemeClr val="accent1">
                    <a:lumMod val="50000"/>
                  </a:schemeClr>
                </a:solidFill>
              </a:rPr>
              <a:t>giorni lavorativi dalla data di inizio del  corso  e saranno raccolte fino ad esaurimento posti disponibili</a:t>
            </a:r>
            <a:endParaRPr lang="it-IT" sz="900" dirty="0"/>
          </a:p>
        </p:txBody>
      </p:sp>
      <p:sp>
        <p:nvSpPr>
          <p:cNvPr id="15" name="Rettangolo 14"/>
          <p:cNvSpPr/>
          <p:nvPr/>
        </p:nvSpPr>
        <p:spPr>
          <a:xfrm>
            <a:off x="406847" y="7557241"/>
            <a:ext cx="6194627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97" y="8708837"/>
            <a:ext cx="1343778" cy="227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o 1"/>
          <p:cNvGrpSpPr/>
          <p:nvPr/>
        </p:nvGrpSpPr>
        <p:grpSpPr>
          <a:xfrm>
            <a:off x="188640" y="0"/>
            <a:ext cx="6142327" cy="2072180"/>
            <a:chOff x="188640" y="0"/>
            <a:chExt cx="6142327" cy="2072180"/>
          </a:xfrm>
        </p:grpSpPr>
        <p:sp>
          <p:nvSpPr>
            <p:cNvPr id="17" name="Rettangolo 16"/>
            <p:cNvSpPr/>
            <p:nvPr/>
          </p:nvSpPr>
          <p:spPr>
            <a:xfrm>
              <a:off x="188640" y="0"/>
              <a:ext cx="5328772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604629"/>
              </p:ext>
            </p:extLst>
          </p:nvPr>
        </p:nvGraphicFramePr>
        <p:xfrm>
          <a:off x="376828" y="1907702"/>
          <a:ext cx="6108467" cy="5220205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658"/>
                <a:gridCol w="4130656"/>
                <a:gridCol w="828911"/>
                <a:gridCol w="792088"/>
                <a:gridCol w="258150"/>
                <a:gridCol w="34004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TITOLO CORSO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DATA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ORARIO LEZIONI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ORE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</a:tr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 smtClean="0">
                          <a:effectLst/>
                        </a:rPr>
                        <a:t> 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Aggiornamento formazione  specifica dei lavoratori </a:t>
                      </a:r>
                      <a:endParaRPr lang="it-IT" sz="8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 smtClean="0">
                          <a:effectLst/>
                        </a:rPr>
                        <a:t>24/09/2018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Salute e sicurezza - rischio basso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25/09/2018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HACCP base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26/09/2018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14-18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4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 </a:t>
                      </a:r>
                      <a:r>
                        <a:rPr lang="it-IT" sz="800" u="none" strike="noStrike" dirty="0" smtClean="0">
                          <a:effectLst/>
                        </a:rPr>
                        <a:t>Primo </a:t>
                      </a:r>
                      <a:r>
                        <a:rPr lang="it-IT" sz="800" u="none" strike="noStrike" dirty="0">
                          <a:effectLst/>
                        </a:rPr>
                        <a:t>soccorso - Aziende Gruppi B e C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08-09/10/2018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8/10 dalle 9 alle 18                                                             9/10 dalle </a:t>
                      </a:r>
                      <a:r>
                        <a:rPr lang="it-IT" sz="700" u="none" strike="noStrike" dirty="0" smtClean="0">
                          <a:effectLst/>
                        </a:rPr>
                        <a:t>9 </a:t>
                      </a:r>
                      <a:r>
                        <a:rPr lang="it-IT" sz="700" u="none" strike="noStrike" dirty="0">
                          <a:effectLst/>
                        </a:rPr>
                        <a:t>alle </a:t>
                      </a:r>
                      <a:r>
                        <a:rPr lang="it-IT" sz="700" u="none" strike="noStrike" dirty="0" smtClean="0">
                          <a:effectLst/>
                        </a:rPr>
                        <a:t>13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12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Aggiornamento formazione  specifica dei lavoratori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16/10/2018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 HACCP aggiornamento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23/10/2018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15-18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Aggiornamento antincendio - Aziende a rischio alto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24/10/2018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Aggiornamento formazione  specifica dei lavoratori </a:t>
                      </a: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30/10/2018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 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Prevenzione incendi Aziende a rischio di incendio medio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15/11/2018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La formazione del Rappresentante dei Lavoratori per la Sicurezza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18-19-20-21/11/2018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32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Aggiornamento primo soccorso - Aziende Gruppi B e C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20/11/2018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13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4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8707">
                <a:tc>
                  <a:txBody>
                    <a:bodyPr/>
                    <a:lstStyle/>
                    <a:p>
                      <a:pPr algn="ctr" fontAlgn="ctr"/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Formazione e addestramento dei lavoratori incaricati di attuare le misure di prevenzione incendi, lotta antincendio e gestione delle emergenze - Aziende a rischio di incendio alto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22-23/11/2018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dalle 9 alle 18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 dirty="0">
                          <a:effectLst/>
                        </a:rPr>
                        <a:t>16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alute </a:t>
                      </a:r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sicurezza - rischio basso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30/11/2018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dalle 9 alle 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1016">
                <a:tc>
                  <a:txBody>
                    <a:bodyPr/>
                    <a:lstStyle/>
                    <a:p>
                      <a:pPr algn="ctr" fontAlgn="ctr"/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02" marR="4302" marT="43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Aggiornamento RLS - La prevenzione dei disturbi muscolo scheletrici ed il ruolo del medico competente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18/12/2018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dalle 9 alle 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79" marR="4179" marT="41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02" marR="4302" marT="43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0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HACCP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7623" y="4211960"/>
            <a:ext cx="5931900" cy="169625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sistema HACCP;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mportanza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controllo visivo;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mportanza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della verifica della merce immagazzinata e importanza della sua rotazione;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orme igieniche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basilari per la lotta agli insetti e ai roditori;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alutazione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controllo delle temperature e del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microclima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1768" y="3034734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23 ottobre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15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28342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Assolombarda Servizi  – Via Pantano, 9 - 20122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47006" y="3491880"/>
            <a:ext cx="549020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orso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aggiornamento 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per il personale addetto alla manipolazione degli alimenti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16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6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51901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Antincendio</a:t>
            </a:r>
            <a:endParaRPr lang="it-IT" sz="32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5212" y="4644008"/>
            <a:ext cx="5931900" cy="1134567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Ripresa delle principali norme di prevenzione antincendio;</a:t>
            </a:r>
          </a:p>
          <a:p>
            <a:pPr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Addestramento pratico allo spegnimento di fuochi.</a:t>
            </a:r>
          </a:p>
          <a:p>
            <a:r>
              <a:rPr lang="it-IT" sz="9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24 ottobre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8091" y="6441469"/>
            <a:ext cx="5971432" cy="78831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presso MR Global Service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Fire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 -Via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Privata Raffaello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Morghen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, n.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20 - 20158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- Milano (MI)</a:t>
            </a: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14641" y="3635896"/>
            <a:ext cx="5983362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Aggiornamento formazione e addestramento dei lavoratori incaricati di attuare le misure di prevenzione incendi, lotta antincendio e gestione delle emergenze.</a:t>
            </a:r>
          </a:p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a rischio di incendio alto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SX3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396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3959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0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formazione specifica </a:t>
            </a:r>
            <a:endParaRPr lang="it-IT" sz="24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1759" y="3995936"/>
            <a:ext cx="5845214" cy="210406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 sicurezza e il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Obblighi e responsabilità delle principali figure richiamate dal 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81/08: datore di lavoro, dirigenti, </a:t>
            </a:r>
            <a:endParaRPr lang="it-IT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preposti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lavoratori;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formazione dei lavoratori, preposti e dirigenti: i recenti Accordi Stato Regioni;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 da lavoro correlato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gestione in sicurezza delle emergenze;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contenuti del documento di valutazione dei rischi previsti dal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 di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di apprendimento finale.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30 ottobre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7623" y="6228184"/>
            <a:ext cx="5971432" cy="834484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corso si terrà presso FOR – Via Elia Lombardini, 13 - 20143 Milano</a:t>
            </a:r>
          </a:p>
          <a:p>
            <a:pPr algn="ctr"/>
            <a:r>
              <a:rPr lang="it-IT" sz="3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it-IT" sz="105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48681" y="3419872"/>
            <a:ext cx="598336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Aggiornamento Formazione  specifica lavoratori in tema di salute </a:t>
            </a:r>
          </a:p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e sicurezza nei luoghi di  lavoro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it-IT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sX04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408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Antincendio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9249" y="4130883"/>
            <a:ext cx="6158366" cy="2042507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L'INCENDIO </a:t>
            </a:r>
            <a:r>
              <a:rPr lang="it-IT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 PREVENZIONE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 ORE) - Principi sulla combustione e l'incendio; - triangolo della combustione; - le sostanze estinguenti; - le principali cause di un incendio; - rischi alle persone in caso di incendio; - principali accorgimenti e misure per prevenire gli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incendi.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PROTEZIONE </a:t>
            </a:r>
            <a:r>
              <a:rPr lang="it-IT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ANTINCENDIO E PROCEDURE DA ADOTTARE IN CASO DI INCENDIO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 ORE) - le principali misure di protezione contro gli incendi; - vie di esodo; - procedure da adottare quando si scopre un incendio o in caso di allarme; - procedure per l’evacuazione; - rapporti con i vigili del fuoco; - attrezzature ed impianti di estinzione; - sistemi di allarme; - segnaletica di sicurezza; - illuminazione di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emergenza.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ESERCITAZIONI </a:t>
            </a:r>
            <a:r>
              <a:rPr lang="it-IT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PRATICHE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 ORE) - presa visione e chiarimenti sui mezzi di estinzione più diffusi; - presa visione e chiarimenti sulle attrezzature di protezione individuale; - esercitazioni sull’uso degli estintori portatili e modalità di utilizzo di naspi ed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idranti.</a:t>
            </a:r>
            <a:endParaRPr lang="it-IT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82003" y="30179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15 novembre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300192"/>
            <a:ext cx="5971432" cy="76523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MR Global Service </a:t>
            </a:r>
            <a:r>
              <a:rPr lang="it-IT" sz="1100" b="1" dirty="0" err="1">
                <a:solidFill>
                  <a:schemeClr val="accent1">
                    <a:lumMod val="50000"/>
                  </a:schemeClr>
                </a:solidFill>
              </a:rPr>
              <a:t>Fire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- Via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Privata Raffaello </a:t>
            </a:r>
            <a:r>
              <a:rPr lang="it-IT" sz="1100" b="1" dirty="0" err="1">
                <a:solidFill>
                  <a:schemeClr val="accent1">
                    <a:lumMod val="50000"/>
                  </a:schemeClr>
                </a:solidFill>
              </a:rPr>
              <a:t>Morghen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, n. 20 -20158 -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Milano</a:t>
            </a:r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15431" y="3383105"/>
            <a:ext cx="6158367" cy="727261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Formazione e addestramento dei lavoratori incaricati di attuare le misure di prevenzione incendi, lotta antincendio e gestione delle emergenze </a:t>
            </a:r>
            <a:endParaRPr lang="it-I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a rischio di incendio medio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17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800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51901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RLS</a:t>
            </a:r>
            <a:endParaRPr lang="it-IT" sz="32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8899" y="3818850"/>
            <a:ext cx="6158366" cy="2658061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</a:t>
            </a:r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it-IT" sz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 "Salute e lavoro". Il contesto dell'azione dell'RLS e il suo sviluppo nel tempo: "Evoluzione della salute e sicurezza del lavoro in rapporto alle trasformazioni tecnologiche, produttive e sociali, alle acquisizioni della Comunità scientifica, alle modificazioni del quadro normativo; Lavoro di gruppo "Ruolo e funzioni dell’ RLS"; Percezioni 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aspettative;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Raffronto con la legislazione ed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appresentante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la sicurezza e sue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attribuzioni;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rganismi paritetici;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 "il </a:t>
            </a:r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n. 81/2008 (Testo Unico sulla Sicurezza): lineamenti generali, elementi innovativi, soggetti e figure del sistema preventivo"; Sintesi dei contenuti; Principali aspetti innovativi raccordo con normativa previgente di prevenzione; I compiti di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attuazione delle  misure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prevenzione dei: Datore di lavoro, Dirigenti, Preposti, Responsabili del Servizio di prevenzione e protezione, Medico competente, Rappresentante dei lavoratori per la sicurezza, Lavoratori, Pubblica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Amministrazione;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Definizioni, richiamo ai fattori di rischio, aspetti normativi, strumenti di riferimento per la realizzazione dei provvedimenti più significativi per la sicurezza, cenni su: Luoghi di lavoro, Attrezzature di lavoro, Dispositivi di protezione individuali, Movimentazione manuale dei carichi, Videoterminali, Agenti biologici, chimici, cancerogeni, Rumore e vibrazioni-campi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elettromagnetici;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processo completo della valutazione dei rischi: filosofia e principi di base; obiettivi da raggiungere; descrizione di metodologie; esempi applicativi; programmazione dei provvedimenti tecnici, organizzativi 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procedurali;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didattico: "Informare, comunicare, educare": Informazione dei lavoratori, Formazione dei lavoratori, Comunicazione interpersonale e di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gruppo;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Lavoro di gruppo "Ritorniamo a ruolo e funzioni dell’RLS”: Contenuti, modo di operare, relazioni; Plenaria e ritorno dei lavori di gruppo;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di apprendimento - Valutazione del corso (a questionario).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73524" y="2964666"/>
            <a:ext cx="6100274" cy="33434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– 19 – 20 - 21 novembre 2018 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02366" y="6479941"/>
            <a:ext cx="5971432" cy="71906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presso Assolombarda Servizi  – Via Pantano, 9 -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 20122 Milano</a:t>
            </a:r>
            <a:r>
              <a:rPr lang="it-IT" sz="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it-IT" sz="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31768" y="3299014"/>
            <a:ext cx="6158367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La formazione del Rappresentante dei Lavoratori per la Sicurezza - 32 ore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18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537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39249" y="2717946"/>
            <a:ext cx="6120680" cy="45745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Primo Soccorso </a:t>
            </a:r>
            <a:endParaRPr lang="it-IT" sz="28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9249" y="5076056"/>
            <a:ext cx="6158366" cy="2574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Allegato IV D.M. 388 del 15 luglio 2003.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82003" y="3391305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 novembre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13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4 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084168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Assolombarda Servizi  – Via Pantano, 9 - 20122 Milano</a:t>
            </a:r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49886" y="4139952"/>
            <a:ext cx="6158367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Aggiornamento formazione e addestramento primo soccorso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Gruppi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 B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e C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19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941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Antincendio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7623" y="4054801"/>
            <a:ext cx="5931900" cy="2519561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L'INCENDIO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 PREVENZIONE INCENDI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ORE) - principi della combustione ; - le principali cause d'incendio in relazione allo specifico ambiente di lavoro ; - le sostanze estinguenti ; - i rischi alle persone ed all'ambiente; - specifiche misure di prevenzione incendi; - accorgimenti comportamentali per prevenire gli incendi; - l’importanza del controllo degli ambienti di lavoro; - l’importanza delle verifiche e delle manutenzioni sui presidi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antincendio.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PROTEZIONE ANTINCENDIO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ORE) - misure di protezione passiva; - vie di esodo, compartimentazioni, distanziamenti; - attrezzature ed impianti di estinzione; - sistemi di allarme; - segnaletica di sicurezza; - impianti elettrici di sicurezza; - illuminazione di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sicurezza.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ADOTTARE IN CASO DI INCENDIO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ORE) -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 da adottare quando si scopre un incendio; - procedure da adottare in caso di allarme; - modalità di evacuazione; - modalità di chiamata dei servizi di soccorso; - collaborazione con i vigili del fuoco in caso di intervento; - esemplificazione di una situazione di emergenza e modalità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procedurali-operative.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ESERCITAZIONI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PRATICHE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ORE) - presa visione e chiarimenti sulle principali attrezzature ed impianti di spegnimento;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presa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visione delle attrezzature di protezione individuale (maschere, autorespiratore, tute, etc.); - esercitazioni sull’uso delle attrezzature di spegnimento e di protezione individuale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22 – 23  novembre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16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8091" y="6441469"/>
            <a:ext cx="5971432" cy="78831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presso MR Global Service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Fire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 -Via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Privata Raffaello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Morghen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, n.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20 - 20158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- Milano (MI)</a:t>
            </a: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48681" y="3419872"/>
            <a:ext cx="5983362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Formazione e addestramento dei lavoratori incaricati di attuare le misure di prevenzione incendi, lotta antincendio e gestione delle emergenze </a:t>
            </a:r>
          </a:p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a rischio di incendio alto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20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088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Salute e Sicurezza </a:t>
            </a:r>
          </a:p>
          <a:p>
            <a:pPr algn="ctr"/>
            <a:r>
              <a:rPr lang="it-IT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Rischio basso</a:t>
            </a:r>
            <a:endParaRPr lang="it-IT" sz="28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8899" y="4499992"/>
            <a:ext cx="6158366" cy="158084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</a:t>
            </a:r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it-IT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parte generale: Concetti di sicurezza e salute sul lavoro; Concetti di pericolo e rischio; Concetti di prevenzione e protezione; Valutazione e gestione del rischio; Organizzazione della prevenzione aziendale; Diritti, doveri e sanzioni per i vari soggetti aziendali; Organi di vigilanza, controllo e assistenza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parte specifica: Rischi per la sicurezza; Rischi per la salute; Segnaletica identificativa del rischio; Rischi di natura soggettiva; Rischi particolari da interferenze in fase di appalto; Dispositivi di protezione individuale; La gestione delle emergenze.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5248" y="3274383"/>
            <a:ext cx="6100274" cy="33434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30 novembre 2018 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Durata 8 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479941"/>
            <a:ext cx="5971432" cy="749846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FOR –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Via Elia Lombardini,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13 - 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20143 Milano</a:t>
            </a:r>
          </a:p>
          <a:p>
            <a:pPr algn="ctr"/>
            <a:r>
              <a:rPr lang="it-IT" sz="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65908" y="3779912"/>
            <a:ext cx="6158367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Formazione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generale e specifica lavoratori in materia di salute e sicurezza 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  Aziende a rischio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basso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21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717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45745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RLS</a:t>
            </a:r>
            <a:endParaRPr lang="it-IT" sz="28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75486" y="4283968"/>
            <a:ext cx="6043314" cy="734457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La prevenzione dei disturbi muscolo scheletrici </a:t>
            </a:r>
            <a:endParaRPr lang="it-I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ed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il ruolo del medico competente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5248" y="3274383"/>
            <a:ext cx="6100274" cy="549791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dicembre 2018 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</a:t>
            </a:r>
          </a:p>
          <a:p>
            <a:pPr algn="ctr"/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Durata 8 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587972" y="5730095"/>
            <a:ext cx="5971432" cy="749846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FOR –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Via Elia Lombardini,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13 - 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20143 Milano</a:t>
            </a:r>
          </a:p>
          <a:p>
            <a:pPr algn="ctr"/>
            <a:r>
              <a:rPr lang="it-IT" sz="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22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32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51901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8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RLS base</a:t>
            </a:r>
            <a:endParaRPr lang="it-IT" sz="32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8899" y="3818850"/>
            <a:ext cx="6158366" cy="2658061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</a:t>
            </a:r>
            <a:r>
              <a:rPr lang="it-IT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it-IT" sz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 "Salute e lavoro". Il contesto dell'azione dell'RLS e il suo sviluppo nel tempo: "Evoluzione della salute e sicurezza del lavoro in rapporto alle trasformazioni tecnologiche, produttive e sociali, alle acquisizioni della Comunità scientifica, alle modificazioni del quadro normativo; Lavoro di gruppo "Ruolo e funzioni dell’ RLS"; Percezioni 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aspettative;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Raffronto con la legislazione ed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appresentante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la sicurezza e sue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attribuzioni;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rganismi paritetici;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 "il </a:t>
            </a:r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n. 81/2008 (Testo Unico sulla Sicurezza): lineamenti generali, elementi innovativi, soggetti e figure del sistema preventivo"; Sintesi dei contenuti; Principali aspetti innovativi raccordo con normativa previgente di prevenzione; I compiti di attuazione delle misure di prevenzione dei: Datore di lavoro, Dirigenti, Preposti, Responsabili del Servizio di prevenzione e protezione, Medico competente, Rappresentante dei lavoratori per la sicurezza, Lavoratori, Pubblica Amministrazione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Definizioni, richiamo ai fattori di rischio, aspetti normativi, strumenti di riferimento per la realizzazione dei provvedimenti più significativi per la sicurezza, cenni su: Luoghi di lavoro, Attrezzature di lavoro, Dispositivi di protezione individuali, Movimentazione manuale dei carichi, Videoterminali, Agenti biologici, chimici, cancerogeni, Rumore e vibrazioni-campi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elettromagnetici;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processo completo della valutazione dei rischi: filosofia e principi di base; obiettivi da raggiungere; descrizione di metodologie; esempi applicativi; programmazione dei provvedimenti tecnici, organizzativi e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procedurali;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 didattico: "Informare, comunicare, educare": Informazione dei lavoratori, Formazione dei lavoratori, Comunicazione interpersonale e di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gruppo;</a:t>
            </a:r>
            <a:endParaRPr lang="it-IT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Lavoro di gruppo "Ritorniamo a ruolo e funzioni dell’RLS”: Contenuti, modo di operare, relazioni; Plenaria e ritorno dei lavori di gruppo; </a:t>
            </a:r>
            <a:r>
              <a:rPr lang="it-IT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di apprendimento - Valutazione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corso (a questionario).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73524" y="2964666"/>
            <a:ext cx="6100274" cy="33434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15 – 16 – 17 - 18 ottobre 2018 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1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1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</a:t>
            </a:r>
            <a:endParaRPr lang="it-I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02366" y="6479941"/>
            <a:ext cx="5971432" cy="749846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FOR –  Via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Elia Lombardini, </a:t>
            </a:r>
            <a:r>
              <a:rPr lang="it-IT" sz="1000" b="1" dirty="0" smtClean="0">
                <a:solidFill>
                  <a:schemeClr val="accent1">
                    <a:lumMod val="50000"/>
                  </a:schemeClr>
                </a:solidFill>
              </a:rPr>
              <a:t>13 - </a:t>
            </a: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20143 Milano</a:t>
            </a:r>
          </a:p>
          <a:p>
            <a:pPr algn="ctr"/>
            <a:r>
              <a:rPr lang="it-IT" sz="2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31768" y="3299014"/>
            <a:ext cx="6158367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La formazione del Rappresentante dei Lavoratori per la Sicurezza - 32 ore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454056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10 BIS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94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39249" y="2717946"/>
            <a:ext cx="6120680" cy="45745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Primo Soccorso </a:t>
            </a:r>
            <a:endParaRPr lang="it-IT" sz="28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9249" y="5076056"/>
            <a:ext cx="6158366" cy="2574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Allegato IV D.M. 388 del 15 luglio 2003.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82003" y="3391305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4 aprile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14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4 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084168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FOR –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Via Elia Lombardini,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13 -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20143 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362838" y="4156478"/>
            <a:ext cx="6158367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Aggiornamento formazione e addestramento primo soccorso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Gruppi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 B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e C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1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91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HACCP base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0142" y="4002124"/>
            <a:ext cx="6158366" cy="228872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nuova normativa in materia di controllo dell’igiene degli alimenti: Regolamento CE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852/04</a:t>
            </a:r>
          </a:p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(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aspetti legislativi; principi di autocontrollo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 cos’è il sistema HACCP: finalità, settori di competenza,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alimenti: composizione degli alimenti; tipologie di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alimenti: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contaminazione degli alimenti: la contaminazione chimica, fisica 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biologica;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microrganismi: fattori che influiscono sullo sviluppo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batterico;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malattie di origine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alimentare;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 di contaminazione degli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alimenti;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metodi di conservazione degli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alimenti;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L’importanza delle 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temperature.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1768" y="3034734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12 aprile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14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4 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28342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Assolombarda Servizi – Via Pantano, 9 -  20122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47006" y="3403728"/>
            <a:ext cx="549020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orso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di formazione per il personale addetto alla manipolazione degli alimenti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/>
              <a:t>2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674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HACCP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7623" y="4211960"/>
            <a:ext cx="5931900" cy="169625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sistema HACCP;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mportanza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controllo visivo;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mportanza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della verifica della merce immagazzinata e importanza della sua rotazione;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orme igieniche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basilari per la lotta agli insetti e ai roditori;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alutazione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controllo delle temperature e del microclima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1768" y="3034734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16 aprile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15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28342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Assolombarda Servizi  – Via Pantano, 9 - 20122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47006" y="3491880"/>
            <a:ext cx="549020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orso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aggiornamento 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per il personale addetto alla manipolazione degli alimenti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71355" y="8663307"/>
            <a:ext cx="380403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/>
              <a:t>3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053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58092" y="2427661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Antincendio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39249" y="4130883"/>
            <a:ext cx="6158366" cy="200403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L'INCENDIO </a:t>
            </a:r>
            <a:r>
              <a:rPr lang="it-IT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 PREVENZIONE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 ORE) - Principi sulla combustione e l'incendio; - triangolo della combustione; - le sostanze estinguenti; - le principali cause di un incendio; - rischi alle persone in caso di incendio; - principali accorgimenti e misure per prevenire gli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incendi.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PROTEZIONE </a:t>
            </a:r>
            <a:r>
              <a:rPr lang="it-IT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ANTINCENDIO E PROCEDURE DA ADOTTARE IN CASO DI INCENDIO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 ORE) - le principali misure di protezione contro gli incendi; - vie di esodo; - procedure da adottare quando si scopre un incendio o in caso di allarme; - procedure per l’evacuazione; - rapporti con i vigili del fuoco; - attrezzature ed impianti di estinzione; - sistemi di allarme; - segnaletica di sicurezza; - illuminazione di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emergenza.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ESERCITAZIONI </a:t>
            </a:r>
            <a:r>
              <a:rPr lang="it-IT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PRATICHE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 ORE) - presa visione e chiarimenti sui mezzi di estinzione più diffusi; - presa visione e chiarimenti sulle attrezzature di protezione individuale; - esercitazioni sull’uso degli estintori portatili e modalità di utilizzo di naspi ed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idranti.</a:t>
            </a:r>
            <a:endParaRPr lang="it-IT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82003" y="30179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8</a:t>
            </a:r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maggio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31768" y="6300192"/>
            <a:ext cx="6309600" cy="76523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MR Global Service </a:t>
            </a:r>
            <a:r>
              <a:rPr lang="it-IT" sz="1100" b="1" dirty="0" err="1" smtClean="0">
                <a:solidFill>
                  <a:schemeClr val="accent1">
                    <a:lumMod val="50000"/>
                  </a:schemeClr>
                </a:solidFill>
              </a:rPr>
              <a:t>Fire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 - Via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Privata Raffaello </a:t>
            </a:r>
            <a:r>
              <a:rPr lang="it-IT" sz="1100" b="1" dirty="0" err="1">
                <a:solidFill>
                  <a:schemeClr val="accent1">
                    <a:lumMod val="50000"/>
                  </a:schemeClr>
                </a:solidFill>
              </a:rPr>
              <a:t>Morghen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, n. 20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- 20158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- Milano (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MI)</a:t>
            </a:r>
            <a:r>
              <a:rPr lang="it-IT" sz="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it-IT" sz="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415431" y="3383105"/>
            <a:ext cx="6158367" cy="727261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Formazione e addestramento dei lavoratori incaricati di attuare le misure di prevenzione incendi, lotta antincendio e gestione delle emergenze </a:t>
            </a:r>
            <a:endParaRPr lang="it-IT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a rischio di incendio medio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/>
              <a:t>4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678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9886" y="2454165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HACCP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7623" y="4211960"/>
            <a:ext cx="5931900" cy="169625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sistema HACCP;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mportanza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controllo visivo;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mportanza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della verifica della merce immagazzinata e importanza della sua rotazione;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orme igieniche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basilari per la lotta agli insetti e ai roditori;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alutazione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controllo delle temperature e del microclima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1768" y="3034734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10 maggio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15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2366" y="6283426"/>
            <a:ext cx="5971432" cy="826790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presso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Assolombarda Servizi  – Via Pantano, 9 - 20122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Milano</a:t>
            </a:r>
          </a:p>
          <a:p>
            <a:pPr algn="ctr"/>
            <a:r>
              <a:rPr lang="it-IT" sz="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747006" y="3491880"/>
            <a:ext cx="5490204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orso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aggiornamento 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per il personale addetto alla manipolazione degli alimenti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71355" y="8663307"/>
            <a:ext cx="380403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5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574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58056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Corso Antincendio</a:t>
            </a:r>
            <a:endParaRPr lang="it-IT" sz="36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07623" y="4054801"/>
            <a:ext cx="5931900" cy="2519561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L'INCENDIO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 PREVENZIONE INCENDI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ORE) - principi della combustione ; - le principali cause d'incendio in relazione allo specifico ambiente di lavoro ; - le sostanze estinguenti ; - i rischi alle persone ed all'ambiente; - specifiche misure di prevenzione incendi; - accorgimenti comportamentali per prevenire gli incendi; - l’importanza del controllo degli ambienti di lavoro; - l’importanza delle verifiche e delle manutenzioni sui presidi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antincendio.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PROTEZIONE ANTINCENDIO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ORE) - misure di protezione passiva; - vie di esodo, compartimentazioni, distanziamenti; - attrezzature ed impianti di estinzione; - sistemi di allarme; - segnaletica di sicurezza; - impianti elettrici di sicurezza; - illuminazione di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sicurezza.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ADOTTARE IN CASO DI INCENDIO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ORE) -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 da adottare quando si scopre un incendio; - procedure da adottare in caso di allarme; - modalità di evacuazione; - modalità di chiamata dei servizi di soccorso; - collaborazione con i vigili del fuoco in caso di intervento; - esemplificazione di una situazione di emergenza e modalità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procedurali-operative.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ESERCITAZIONI </a:t>
            </a:r>
            <a:r>
              <a:rPr lang="it-IT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PRATICHE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 ORE) - presa visione e chiarimenti sulle principali attrezzature ed impianti di spegnimento;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presa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visione delle attrezzature di protezione individuale (maschere, autorespiratore, tute, etc.); - esercitazioni sull’uso delle attrezzature di spegnimento e di protezione 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individuale.</a:t>
            </a:r>
            <a:endParaRPr lang="it-IT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17 – 18 maggio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16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2486" y="6441469"/>
            <a:ext cx="6135129" cy="788318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presso MR Global Service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Fire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 - Via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Privata Raffaello </a:t>
            </a:r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Morghen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, n.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20 - 20158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- Milano (MI)</a:t>
            </a: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48681" y="3419872"/>
            <a:ext cx="5983362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Formazione e addestramento dei lavoratori incaricati di attuare le misure di prevenzione incendi, lotta antincendio e gestione delle emergenze </a:t>
            </a:r>
          </a:p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Aziende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a rischio di incendio alto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6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95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28170" y="8262804"/>
            <a:ext cx="4001014" cy="211237"/>
          </a:xfrm>
          <a:prstGeom prst="rect">
            <a:avLst/>
          </a:prstGeom>
          <a:noFill/>
        </p:spPr>
        <p:txBody>
          <a:bodyPr wrap="none" lIns="87272" tIns="43637" rIns="87272" bIns="43637" rtlCol="0">
            <a:spAutoFit/>
          </a:bodyPr>
          <a:lstStyle/>
          <a:p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Ente Bilaterale dell’Industria Turistica  – Via Chiaravalle, 8 – 20122 Milano  CF. 05842830969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8" y="8005862"/>
            <a:ext cx="1684385" cy="69065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1768" y="2162569"/>
            <a:ext cx="6120680" cy="18420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62487" y="2376911"/>
            <a:ext cx="6120680" cy="39590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20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Aggiornamento formazione specifica </a:t>
            </a:r>
            <a:endParaRPr lang="it-IT" sz="2400" i="1" dirty="0">
              <a:ln>
                <a:solidFill>
                  <a:schemeClr val="tx2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65100" dist="1397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1759" y="3995936"/>
            <a:ext cx="5845214" cy="2104063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particolare verranno trattati gli argomenti seguenti:</a:t>
            </a:r>
          </a:p>
          <a:p>
            <a:endParaRPr lang="it-IT" sz="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 sicurezza e il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Obblighi e responsabilità delle principali figure richiamate dal 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81/08: datore di lavoro, dirigenti, </a:t>
            </a:r>
            <a:endParaRPr lang="it-IT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preposti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lavoratori;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formazione dei lavoratori, preposti e dirigenti: i recenti Accordi Stato Regioni;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 da lavoro correlato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gestione in sicurezza delle emergenze;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contenuti del documento di valutazione dei rischi previsti dal </a:t>
            </a:r>
            <a:r>
              <a:rPr lang="it-IT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D.Lgs.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81/08;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 di valutazione dei rischi per la sicurezza;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di apprendimento finale.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759" y="7466003"/>
            <a:ext cx="5742136" cy="703679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Il corso è  interamente  finanziato   da  Ebit  Milano  ed è  rivolto   ai   dipendenti   delle   aziende  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del comparto turistico in regola con i versamenti all’ente.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Ebit   Milano  s’ impegna  ad   erogare   i  corsi  di  formazione al  raggiungimento  del  numero minimo di partecipanti previsto</a:t>
            </a:r>
          </a:p>
          <a:p>
            <a:pPr algn="ctr"/>
            <a:r>
              <a:rPr lang="it-IT" sz="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Per   informazioni   visitare  il  sito www.ebitmilano.it o la pagina Facebook  oppure    contattare    la   segreteria   di  Ebit   Milano al numero   02 58370715.</a:t>
            </a:r>
          </a:p>
        </p:txBody>
      </p:sp>
      <p:sp>
        <p:nvSpPr>
          <p:cNvPr id="16" name="Rettangolo 15"/>
          <p:cNvSpPr/>
          <p:nvPr/>
        </p:nvSpPr>
        <p:spPr>
          <a:xfrm flipV="1">
            <a:off x="414961" y="7229787"/>
            <a:ext cx="6228218" cy="11772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152400" dist="1016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6643" y="2957480"/>
            <a:ext cx="6100274" cy="365125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22 maggio 2018 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dalle 9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200" i="1" dirty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alle </a:t>
            </a:r>
            <a:r>
              <a:rPr lang="it-IT" sz="1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65100" dist="1397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18     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Durata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it-IT" sz="13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300" b="1" i="1" dirty="0">
                <a:solidFill>
                  <a:schemeClr val="accent1">
                    <a:lumMod val="50000"/>
                  </a:schemeClr>
                </a:solidFill>
              </a:rPr>
              <a:t>ore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7623" y="6228184"/>
            <a:ext cx="5971432" cy="834484"/>
          </a:xfrm>
          <a:prstGeom prst="rect">
            <a:avLst/>
          </a:prstGeom>
        </p:spPr>
        <p:txBody>
          <a:bodyPr wrap="square" lIns="87272" tIns="43637" rIns="87272" bIns="43637">
            <a:spAutoFit/>
          </a:bodyPr>
          <a:lstStyle/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Il corso si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terrà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presso Assolombarda Servizi   </a:t>
            </a:r>
            <a:r>
              <a:rPr lang="it-IT" sz="1050" b="1" dirty="0" smtClean="0">
                <a:solidFill>
                  <a:schemeClr val="accent1">
                    <a:lumMod val="50000"/>
                  </a:schemeClr>
                </a:solidFill>
              </a:rPr>
              <a:t>- Via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Pantano  9 -  20122  Milano</a:t>
            </a: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it-IT" sz="105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Le iscrizioni online, a cura dell’Ufficio Risorse Umane o della Direzione,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dovranno pervenire  entro 10 giorni lavorativi dalla data di inizio del  corso  </a:t>
            </a:r>
          </a:p>
          <a:p>
            <a:pPr algn="ctr"/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e saranno raccolte fino ad esaurimento posti disponibili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11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8708837"/>
            <a:ext cx="1878132" cy="3177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03200" dist="1270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48681" y="3419872"/>
            <a:ext cx="598336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Aggiornamento Formazione  specifica lavoratori in tema di salute </a:t>
            </a:r>
          </a:p>
          <a:p>
            <a:pPr algn="ctr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e sicurezza nei luoghi di  lavoro</a:t>
            </a: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it-IT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8640" y="8663308"/>
            <a:ext cx="349332" cy="1886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it-IT" sz="700" dirty="0" smtClean="0"/>
              <a:t>7</a:t>
            </a:r>
            <a:endParaRPr lang="it-IT" sz="700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62838" y="186526"/>
            <a:ext cx="6176685" cy="2068143"/>
            <a:chOff x="154282" y="4037"/>
            <a:chExt cx="6176685" cy="2068143"/>
          </a:xfrm>
        </p:grpSpPr>
        <p:sp>
          <p:nvSpPr>
            <p:cNvPr id="20" name="Rettangolo 19"/>
            <p:cNvSpPr/>
            <p:nvPr/>
          </p:nvSpPr>
          <p:spPr>
            <a:xfrm>
              <a:off x="154282" y="4037"/>
              <a:ext cx="5609336" cy="1670203"/>
            </a:xfrm>
            <a:prstGeom prst="rect">
              <a:avLst/>
            </a:prstGeom>
          </p:spPr>
          <p:txBody>
            <a:bodyPr wrap="square" lIns="99569" tIns="49785" rIns="99569" bIns="49785">
              <a:spAutoFit/>
            </a:bodyPr>
            <a:lstStyle/>
            <a:p>
              <a:r>
                <a:rPr lang="it-IT" sz="48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CORSI</a:t>
              </a:r>
              <a:r>
                <a:rPr lang="it-IT" sz="52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    </a:t>
              </a:r>
              <a:r>
                <a:rPr lang="it-IT" sz="26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SICUREZZA SUL LAVORO                                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F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inanziati</a:t>
              </a:r>
              <a:r>
                <a:rPr lang="it-IT" sz="2400" i="1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it-IT" sz="2400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65100" dist="139700" dir="16200000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da Ebit Milano</a:t>
              </a: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5138242" y="4037"/>
              <a:ext cx="1192725" cy="2068143"/>
              <a:chOff x="5319101" y="547888"/>
              <a:chExt cx="1694049" cy="2428183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9101" y="1206736"/>
                <a:ext cx="1694049" cy="1769335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229" b="97789" l="6367" r="89888">
                            <a14:foregroundMark x1="27341" y1="4177" x2="38951" y2="7125"/>
                            <a14:foregroundMark x1="16854" y1="66093" x2="36330" y2="78133"/>
                            <a14:foregroundMark x1="13483" y1="67322" x2="34831" y2="79853"/>
                            <a14:foregroundMark x1="6367" y1="67813" x2="19476" y2="66585"/>
                            <a14:foregroundMark x1="20599" y1="79853" x2="29963" y2="79115"/>
                          </a14:backgroundRemoval>
                        </a14:imgEffect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9837" y="547888"/>
                <a:ext cx="1012576" cy="154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858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8082</Words>
  <Application>Microsoft Office PowerPoint</Application>
  <PresentationFormat>Presentazione su schermo (4:3)</PresentationFormat>
  <Paragraphs>838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Assolombarda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R_Lupo</dc:creator>
  <cp:lastModifiedBy>R_Lupo</cp:lastModifiedBy>
  <cp:revision>87</cp:revision>
  <cp:lastPrinted>2018-03-07T09:53:56Z</cp:lastPrinted>
  <dcterms:created xsi:type="dcterms:W3CDTF">2018-02-21T09:37:23Z</dcterms:created>
  <dcterms:modified xsi:type="dcterms:W3CDTF">2019-01-24T09:00:39Z</dcterms:modified>
</cp:coreProperties>
</file>